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4" roundtripDataSignature="AMtx7mglvAPp5763LO5rMm7A3FKuFUor0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EEF018F-6911-40FC-8772-4151236B1B72}">
  <a:tblStyle styleId="{1EEF018F-6911-40FC-8772-4151236B1B72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" name="Google Shape;3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" name="Google Shape;35;p1:notes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/ 17</a:t>
            </a:r>
            <a:endParaRPr/>
          </a:p>
        </p:txBody>
      </p:sp>
      <p:sp>
        <p:nvSpPr>
          <p:cNvPr id="36" name="Google Shape;3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" name="Google Shape;4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2" name="Google Shape;4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2:notes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/ 17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58" name="Google Shape;5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" name="Google Shape;59;p3:notes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/ 17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68" name="Google Shape;6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4:notes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/ 17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6" name="Google Shape;8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p5:notes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/ 17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6" name="Google Shape;116;p6:notes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/ 17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52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7:notes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/ 17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7" name="Google Shape;137;p8:notes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/ 17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1" type="ftr"/>
          </p:nvPr>
        </p:nvSpPr>
        <p:spPr>
          <a:xfrm>
            <a:off x="3693606" y="556015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사용자 지정 레이아웃">
  <p:cSld name="1_사용자 지정 레이아웃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1" type="ftr"/>
          </p:nvPr>
        </p:nvSpPr>
        <p:spPr>
          <a:xfrm>
            <a:off x="3693606" y="556015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사용자 지정 레이아웃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2"/>
          <p:cNvSpPr txBox="1"/>
          <p:nvPr>
            <p:ph idx="11" type="ftr"/>
          </p:nvPr>
        </p:nvSpPr>
        <p:spPr>
          <a:xfrm>
            <a:off x="3693606" y="556015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9"/>
          <p:cNvSpPr txBox="1"/>
          <p:nvPr>
            <p:ph idx="11" type="ftr"/>
          </p:nvPr>
        </p:nvSpPr>
        <p:spPr>
          <a:xfrm>
            <a:off x="3693606" y="556015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9"/>
          <p:cNvSpPr txBox="1"/>
          <p:nvPr/>
        </p:nvSpPr>
        <p:spPr>
          <a:xfrm>
            <a:off x="5751006" y="6444476"/>
            <a:ext cx="90435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r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/ 8</a:t>
            </a:r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1.png"/><Relationship Id="rId6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youtube.com/watch?v=aBm_zfzngJ0" TargetMode="External"/><Relationship Id="rId4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"/>
          <p:cNvSpPr txBox="1"/>
          <p:nvPr/>
        </p:nvSpPr>
        <p:spPr>
          <a:xfrm>
            <a:off x="-504059" y="1763505"/>
            <a:ext cx="13200115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Sequential Recommendation System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Using Transformer Architecture</a:t>
            </a:r>
            <a:endParaRPr b="1" i="0" sz="4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- 트랜스포머를 이용한 시퀀셜 추천시스템 -</a:t>
            </a:r>
            <a:r>
              <a:rPr b="0" i="0" lang="en-US" sz="5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b="0" i="0" sz="54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/>
          <p:cNvSpPr txBox="1"/>
          <p:nvPr/>
        </p:nvSpPr>
        <p:spPr>
          <a:xfrm>
            <a:off x="620690" y="167607"/>
            <a:ext cx="995329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Sequential Recommendation System</a:t>
            </a:r>
            <a:endParaRPr b="1" i="0" sz="3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" name="Google Shape;46;p2"/>
          <p:cNvSpPr/>
          <p:nvPr/>
        </p:nvSpPr>
        <p:spPr>
          <a:xfrm>
            <a:off x="377792" y="0"/>
            <a:ext cx="158816" cy="99880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" name="Google Shape;47;p2"/>
          <p:cNvSpPr txBox="1"/>
          <p:nvPr/>
        </p:nvSpPr>
        <p:spPr>
          <a:xfrm>
            <a:off x="345266" y="5460308"/>
            <a:ext cx="1111099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실제로 사용자가 아이템을 구매할 때 이미지와 텍스트 같은 부가적인 정보가 중요할 것이라고 가정함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사용자의 행동패턴을 학습 시, 아이템의 이미지</a:t>
            </a:r>
            <a:r>
              <a:rPr b="0" i="0" lang="en-US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(pre-trained VGG)</a:t>
            </a:r>
            <a:r>
              <a:rPr b="0" i="0" lang="en-US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와 텍스트</a:t>
            </a:r>
            <a:r>
              <a:rPr b="0" i="0" lang="en-US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(pre-trained BERT)</a:t>
            </a:r>
            <a:r>
              <a:rPr b="0" i="0" lang="en-US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정보를 함께 반영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8" name="Google Shape;48;p2"/>
          <p:cNvGrpSpPr/>
          <p:nvPr/>
        </p:nvGrpSpPr>
        <p:grpSpPr>
          <a:xfrm>
            <a:off x="377792" y="1703457"/>
            <a:ext cx="11436416" cy="3092101"/>
            <a:chOff x="377792" y="1703457"/>
            <a:chExt cx="11436416" cy="3092101"/>
          </a:xfrm>
        </p:grpSpPr>
        <p:grpSp>
          <p:nvGrpSpPr>
            <p:cNvPr id="49" name="Google Shape;49;p2"/>
            <p:cNvGrpSpPr/>
            <p:nvPr/>
          </p:nvGrpSpPr>
          <p:grpSpPr>
            <a:xfrm>
              <a:off x="377792" y="1703457"/>
              <a:ext cx="11436416" cy="3092101"/>
              <a:chOff x="377792" y="1703457"/>
              <a:chExt cx="11436416" cy="3092101"/>
            </a:xfrm>
          </p:grpSpPr>
          <p:pic>
            <p:nvPicPr>
              <p:cNvPr id="50" name="Google Shape;50;p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377792" y="1703457"/>
                <a:ext cx="7174392" cy="2626415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pic>
            <p:nvPicPr>
              <p:cNvPr descr="물음표의 무료 일러스트" id="51" name="Google Shape;51;p2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9187793" y="1703457"/>
                <a:ext cx="2626415" cy="2626415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sp>
            <p:nvSpPr>
              <p:cNvPr id="52" name="Google Shape;52;p2"/>
              <p:cNvSpPr/>
              <p:nvPr/>
            </p:nvSpPr>
            <p:spPr>
              <a:xfrm>
                <a:off x="7767014" y="2806148"/>
                <a:ext cx="1205948" cy="622852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3" name="Google Shape;53;p2"/>
              <p:cNvSpPr txBox="1"/>
              <p:nvPr/>
            </p:nvSpPr>
            <p:spPr>
              <a:xfrm>
                <a:off x="2162251" y="4426226"/>
                <a:ext cx="360547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n-US" sz="1800" u="none" cap="none" strike="noStrike">
                    <a:solidFill>
                      <a:schemeClr val="dk1"/>
                    </a:solidFill>
                    <a:latin typeface="Malgun Gothic"/>
                    <a:ea typeface="Malgun Gothic"/>
                    <a:cs typeface="Malgun Gothic"/>
                    <a:sym typeface="Malgun Gothic"/>
                  </a:rPr>
                  <a:t>&lt;실제 사용자가 구매한 아이템&gt;</a:t>
                </a:r>
                <a:endParaRPr b="0" i="0" sz="18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54" name="Google Shape;54;p2"/>
            <p:cNvSpPr/>
            <p:nvPr/>
          </p:nvSpPr>
          <p:spPr>
            <a:xfrm>
              <a:off x="3825766" y="1734987"/>
              <a:ext cx="2196662" cy="24095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620690" y="167607"/>
            <a:ext cx="995329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Data Design</a:t>
            </a:r>
            <a:endParaRPr b="1" i="0" sz="3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" name="Google Shape;62;p3"/>
          <p:cNvSpPr/>
          <p:nvPr/>
        </p:nvSpPr>
        <p:spPr>
          <a:xfrm>
            <a:off x="377792" y="0"/>
            <a:ext cx="158816" cy="99880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63" name="Google Shape;63;p3"/>
          <p:cNvGraphicFramePr/>
          <p:nvPr/>
        </p:nvGraphicFramePr>
        <p:xfrm>
          <a:off x="620690" y="18509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{1EEF018F-6911-40FC-8772-4151236B1B72}</a:tableStyleId>
              </a:tblPr>
              <a:tblGrid>
                <a:gridCol w="2216775"/>
                <a:gridCol w="2033800"/>
                <a:gridCol w="2125275"/>
                <a:gridCol w="2125275"/>
                <a:gridCol w="2125275"/>
              </a:tblGrid>
              <a:tr h="542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 sz="1800" u="none" cap="none" strike="noStrike"/>
                        <a:t># users</a:t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# items</a:t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# average length</a:t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# side information</a:t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2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 sz="1800" u="none" cap="none" strike="noStrike"/>
                        <a:t>Luxury Beauty</a:t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3,362</a:t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1,494</a:t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7.1</a:t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Image, Description</a:t>
                      </a:r>
                      <a:endParaRPr sz="1600" u="none" cap="none" strike="noStrike"/>
                    </a:p>
                  </a:txBody>
                  <a:tcPr marT="45725" marB="45725" marR="91450" marL="91450" anchor="ctr"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542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Malgun Gothic"/>
                        <a:buNone/>
                      </a:pPr>
                      <a:r>
                        <a:rPr lang="en-US" sz="1600" u="none" cap="none" strike="noStrike"/>
                        <a:t>Sports and Outdoors</a:t>
                      </a:r>
                      <a:endParaRPr sz="16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153,940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55,697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5.7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Malgun Gothic"/>
                        <a:buNone/>
                      </a:pPr>
                      <a:r>
                        <a:rPr lang="en-US" sz="1600" u="none" cap="none" strike="noStrike"/>
                        <a:t>Image, Description</a:t>
                      </a:r>
                      <a:endParaRPr sz="1600" u="none" cap="none" strike="noStrike"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sp>
        <p:nvSpPr>
          <p:cNvPr id="64" name="Google Shape;64;p3"/>
          <p:cNvSpPr txBox="1"/>
          <p:nvPr/>
        </p:nvSpPr>
        <p:spPr>
          <a:xfrm>
            <a:off x="620690" y="3908599"/>
            <a:ext cx="5961953" cy="2100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Amazon Dataset : Luxury&amp;Beauty, Sports&amp;Outdoors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19075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Noto Sans Symbols"/>
              <a:buNone/>
            </a:pPr>
            <a:r>
              <a:t/>
            </a:r>
            <a:endParaRPr b="0" i="0" sz="105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사용자 혹은 아이템 구매이력 5건 이하 제거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222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이미지 및 텍스트 정보 없는 아이템 데이터셋 제거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222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Test : 사용자의 마지막 구매 아이템 (n)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22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✔"/>
            </a:pPr>
            <a:r>
              <a:rPr b="0" i="0" lang="en-US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Valid : 사용자의 마지막 구매 이전 아이템 (n-1)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"/>
          <p:cNvSpPr txBox="1"/>
          <p:nvPr/>
        </p:nvSpPr>
        <p:spPr>
          <a:xfrm>
            <a:off x="620690" y="167607"/>
            <a:ext cx="995329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From Transformer</a:t>
            </a:r>
            <a:endParaRPr b="1" i="0" sz="3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2" name="Google Shape;72;p4"/>
          <p:cNvSpPr/>
          <p:nvPr/>
        </p:nvSpPr>
        <p:spPr>
          <a:xfrm>
            <a:off x="377792" y="0"/>
            <a:ext cx="158816" cy="99880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73" name="Google Shape;7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7792" y="1499460"/>
            <a:ext cx="4572523" cy="477735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4" name="Google Shape;74;p4"/>
          <p:cNvSpPr txBox="1"/>
          <p:nvPr/>
        </p:nvSpPr>
        <p:spPr>
          <a:xfrm>
            <a:off x="5456256" y="4754922"/>
            <a:ext cx="6096000" cy="148867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5928" l="-620" r="0" t="-169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" name="Google Shape;75;p4"/>
          <p:cNvGrpSpPr/>
          <p:nvPr/>
        </p:nvGrpSpPr>
        <p:grpSpPr>
          <a:xfrm>
            <a:off x="5834081" y="1134933"/>
            <a:ext cx="6299522" cy="3166683"/>
            <a:chOff x="5961081" y="1134933"/>
            <a:chExt cx="6299522" cy="3166683"/>
          </a:xfrm>
        </p:grpSpPr>
        <p:pic>
          <p:nvPicPr>
            <p:cNvPr id="76" name="Google Shape;76;p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404959" y="2636456"/>
              <a:ext cx="4388794" cy="166516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77" name="Google Shape;77;p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215242" y="1969534"/>
              <a:ext cx="4324350" cy="166516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78" name="Google Shape;78;p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961081" y="1403609"/>
              <a:ext cx="4324350" cy="165735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79" name="Google Shape;79;p4"/>
            <p:cNvSpPr txBox="1"/>
            <p:nvPr/>
          </p:nvSpPr>
          <p:spPr>
            <a:xfrm>
              <a:off x="9923803" y="1134933"/>
              <a:ext cx="1612900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 cap="none" strike="noStrike">
                  <a:solidFill>
                    <a:srgbClr val="FF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user_seq</a:t>
              </a:r>
              <a:endParaRPr b="0" i="0" sz="16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0" name="Google Shape;80;p4"/>
            <p:cNvSpPr txBox="1"/>
            <p:nvPr/>
          </p:nvSpPr>
          <p:spPr>
            <a:xfrm>
              <a:off x="10406403" y="1693733"/>
              <a:ext cx="1612900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 cap="none" strike="noStrike">
                  <a:solidFill>
                    <a:srgbClr val="FF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user_pos_seq</a:t>
              </a:r>
              <a:endParaRPr b="0" i="0" sz="16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1" name="Google Shape;81;p4"/>
            <p:cNvSpPr txBox="1"/>
            <p:nvPr/>
          </p:nvSpPr>
          <p:spPr>
            <a:xfrm>
              <a:off x="10647703" y="2379533"/>
              <a:ext cx="1612900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 cap="none" strike="noStrike">
                  <a:solidFill>
                    <a:srgbClr val="FF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user_neg_seq</a:t>
              </a:r>
              <a:endParaRPr b="0" i="0" sz="16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82" name="Google Shape;82;p4"/>
          <p:cNvSpPr txBox="1"/>
          <p:nvPr/>
        </p:nvSpPr>
        <p:spPr>
          <a:xfrm>
            <a:off x="-123370" y="6617171"/>
            <a:ext cx="6350161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참고 : Non-invasive Self-attention for Side Information Fusion in Sequential Recommendation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 txBox="1"/>
          <p:nvPr/>
        </p:nvSpPr>
        <p:spPr>
          <a:xfrm>
            <a:off x="620690" y="167607"/>
            <a:ext cx="995329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From Transformer</a:t>
            </a:r>
            <a:endParaRPr b="1" i="0" sz="3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0" name="Google Shape;90;p5"/>
          <p:cNvSpPr/>
          <p:nvPr/>
        </p:nvSpPr>
        <p:spPr>
          <a:xfrm>
            <a:off x="377792" y="0"/>
            <a:ext cx="158816" cy="99880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91" name="Google Shape;91;p5"/>
          <p:cNvGrpSpPr/>
          <p:nvPr/>
        </p:nvGrpSpPr>
        <p:grpSpPr>
          <a:xfrm>
            <a:off x="882714" y="1004077"/>
            <a:ext cx="4987643" cy="2836727"/>
            <a:chOff x="457200" y="1031348"/>
            <a:chExt cx="4987643" cy="2836727"/>
          </a:xfrm>
        </p:grpSpPr>
        <p:pic>
          <p:nvPicPr>
            <p:cNvPr id="92" name="Google Shape;92;p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57200" y="1031348"/>
              <a:ext cx="4830992" cy="2836727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93" name="Google Shape;93;p5"/>
            <p:cNvSpPr txBox="1"/>
            <p:nvPr/>
          </p:nvSpPr>
          <p:spPr>
            <a:xfrm>
              <a:off x="3616913" y="1996651"/>
              <a:ext cx="1612900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Transformer Encoder</a:t>
              </a:r>
              <a:endParaRPr b="0" i="0" sz="8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15233" y="2079321"/>
              <a:ext cx="688931" cy="87682"/>
            </a:xfrm>
            <a:prstGeom prst="rect">
              <a:avLst/>
            </a:prstGeom>
            <a:solidFill>
              <a:srgbClr val="FFFF00">
                <a:alpha val="6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089834" y="3083489"/>
              <a:ext cx="517605" cy="87682"/>
            </a:xfrm>
            <a:prstGeom prst="rect">
              <a:avLst/>
            </a:prstGeom>
            <a:solidFill>
              <a:srgbClr val="FFFF00">
                <a:alpha val="6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707791" y="3202486"/>
              <a:ext cx="517605" cy="87682"/>
            </a:xfrm>
            <a:prstGeom prst="rect">
              <a:avLst/>
            </a:prstGeom>
            <a:solidFill>
              <a:srgbClr val="FFFF00">
                <a:alpha val="6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7" name="Google Shape;97;p5"/>
            <p:cNvSpPr txBox="1"/>
            <p:nvPr/>
          </p:nvSpPr>
          <p:spPr>
            <a:xfrm>
              <a:off x="3831943" y="2988293"/>
              <a:ext cx="1612900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Binary Cross Entropy</a:t>
              </a:r>
              <a:endParaRPr b="0" i="0" sz="8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98" name="Google Shape;98;p5"/>
          <p:cNvGrpSpPr/>
          <p:nvPr/>
        </p:nvGrpSpPr>
        <p:grpSpPr>
          <a:xfrm>
            <a:off x="6321645" y="998806"/>
            <a:ext cx="6665268" cy="2486248"/>
            <a:chOff x="6096000" y="1031348"/>
            <a:chExt cx="6665268" cy="2486248"/>
          </a:xfrm>
        </p:grpSpPr>
        <p:grpSp>
          <p:nvGrpSpPr>
            <p:cNvPr id="99" name="Google Shape;99;p5"/>
            <p:cNvGrpSpPr/>
            <p:nvPr/>
          </p:nvGrpSpPr>
          <p:grpSpPr>
            <a:xfrm>
              <a:off x="6096000" y="1031348"/>
              <a:ext cx="5243263" cy="2486248"/>
              <a:chOff x="6096000" y="1031348"/>
              <a:chExt cx="5243263" cy="2486248"/>
            </a:xfrm>
          </p:grpSpPr>
          <p:grpSp>
            <p:nvGrpSpPr>
              <p:cNvPr id="100" name="Google Shape;100;p5"/>
              <p:cNvGrpSpPr/>
              <p:nvPr/>
            </p:nvGrpSpPr>
            <p:grpSpPr>
              <a:xfrm>
                <a:off x="6096000" y="1031348"/>
                <a:ext cx="5243263" cy="2486248"/>
                <a:chOff x="395105" y="4004167"/>
                <a:chExt cx="5243263" cy="2486248"/>
              </a:xfrm>
            </p:grpSpPr>
            <p:pic>
              <p:nvPicPr>
                <p:cNvPr id="101" name="Google Shape;101;p5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395105" y="4004167"/>
                  <a:ext cx="4972495" cy="2486248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pic>
            <p:sp>
              <p:nvSpPr>
                <p:cNvPr id="102" name="Google Shape;102;p5"/>
                <p:cNvSpPr txBox="1"/>
                <p:nvPr/>
              </p:nvSpPr>
              <p:spPr>
                <a:xfrm>
                  <a:off x="3030858" y="4768186"/>
                  <a:ext cx="2607510" cy="20005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sp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700"/>
                    <a:buFont typeface="Arial"/>
                    <a:buNone/>
                  </a:pPr>
                  <a:r>
                    <a:rPr b="0" i="0" lang="en-US" sz="700" u="none" cap="none" strike="noStrike">
                      <a:solidFill>
                        <a:srgbClr val="FF0000"/>
                      </a:solidFill>
                      <a:latin typeface="Malgun Gothic"/>
                      <a:ea typeface="Malgun Gothic"/>
                      <a:cs typeface="Malgun Gothic"/>
                      <a:sym typeface="Malgun Gothic"/>
                    </a:rPr>
                    <a:t>마지막 구매 아이템 [0] + 구매하지 않은 아이템들 [1: ]</a:t>
                  </a:r>
                  <a:endParaRPr b="0" i="0" sz="700" u="none" cap="none" strike="noStrike">
                    <a:solidFill>
                      <a:srgbClr val="FF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03" name="Google Shape;103;p5"/>
                <p:cNvSpPr/>
                <p:nvPr/>
              </p:nvSpPr>
              <p:spPr>
                <a:xfrm>
                  <a:off x="2407789" y="4830999"/>
                  <a:ext cx="757826" cy="87682"/>
                </a:xfrm>
                <a:prstGeom prst="rect">
                  <a:avLst/>
                </a:prstGeom>
                <a:solidFill>
                  <a:srgbClr val="FFFF00">
                    <a:alpha val="600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sp>
            <p:nvSpPr>
              <p:cNvPr id="104" name="Google Shape;104;p5"/>
              <p:cNvSpPr/>
              <p:nvPr/>
            </p:nvSpPr>
            <p:spPr>
              <a:xfrm>
                <a:off x="7478709" y="2871970"/>
                <a:ext cx="626303" cy="87682"/>
              </a:xfrm>
              <a:prstGeom prst="rect">
                <a:avLst/>
              </a:prstGeom>
              <a:solidFill>
                <a:srgbClr val="FFFF00">
                  <a:alpha val="600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7288372" y="2997866"/>
                <a:ext cx="688933" cy="87682"/>
              </a:xfrm>
              <a:prstGeom prst="rect">
                <a:avLst/>
              </a:prstGeom>
              <a:solidFill>
                <a:srgbClr val="FFFF00">
                  <a:alpha val="6000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06" name="Google Shape;106;p5"/>
            <p:cNvSpPr txBox="1"/>
            <p:nvPr/>
          </p:nvSpPr>
          <p:spPr>
            <a:xfrm>
              <a:off x="10153758" y="2815783"/>
              <a:ext cx="2607510" cy="20005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b="0" i="0" lang="en-US" sz="700" u="none" cap="none" strike="noStrike">
                  <a:solidFill>
                    <a:srgbClr val="FF0000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상위 점수를 갖는 K개 아이템 출력</a:t>
              </a:r>
              <a:endParaRPr b="0" i="0" sz="7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107" name="Google Shape;107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89459" y="4393464"/>
            <a:ext cx="4624247" cy="168102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8" name="Google Shape;108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685041" y="4166977"/>
            <a:ext cx="4462690" cy="2296119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9" name="Google Shape;109;p5"/>
          <p:cNvSpPr/>
          <p:nvPr/>
        </p:nvSpPr>
        <p:spPr>
          <a:xfrm>
            <a:off x="9434945" y="4180831"/>
            <a:ext cx="762000" cy="1148059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0" name="Google Shape;110;p5"/>
          <p:cNvSpPr txBox="1"/>
          <p:nvPr/>
        </p:nvSpPr>
        <p:spPr>
          <a:xfrm>
            <a:off x="2032953" y="6074487"/>
            <a:ext cx="266932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&lt;사용자가 구매한 아이템&gt;</a:t>
            </a:r>
            <a:endParaRPr b="0" i="0" sz="16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1" name="Google Shape;111;p5"/>
          <p:cNvSpPr txBox="1"/>
          <p:nvPr/>
        </p:nvSpPr>
        <p:spPr>
          <a:xfrm>
            <a:off x="7889502" y="6461743"/>
            <a:ext cx="205376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&lt;상위 추천 아이템&gt;</a:t>
            </a:r>
            <a:endParaRPr b="0" i="0" sz="16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"/>
          <p:cNvSpPr txBox="1"/>
          <p:nvPr/>
        </p:nvSpPr>
        <p:spPr>
          <a:xfrm>
            <a:off x="620690" y="167607"/>
            <a:ext cx="995329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Experiment Result</a:t>
            </a:r>
            <a:endParaRPr b="1" i="0" sz="3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9" name="Google Shape;119;p6"/>
          <p:cNvSpPr/>
          <p:nvPr/>
        </p:nvSpPr>
        <p:spPr>
          <a:xfrm>
            <a:off x="377792" y="0"/>
            <a:ext cx="158816" cy="99880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20" name="Google Shape;120;p6"/>
          <p:cNvGraphicFramePr/>
          <p:nvPr/>
        </p:nvGraphicFramePr>
        <p:xfrm>
          <a:off x="735496" y="177866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{1EEF018F-6911-40FC-8772-4151236B1B72}</a:tableStyleId>
              </a:tblPr>
              <a:tblGrid>
                <a:gridCol w="2236500"/>
                <a:gridCol w="2051900"/>
                <a:gridCol w="2144200"/>
                <a:gridCol w="2144200"/>
                <a:gridCol w="2144200"/>
              </a:tblGrid>
              <a:tr h="370850">
                <a:tc row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Luxury Beauty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 hMerge="1"/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Sports and Outdoors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 hMerge="1"/>
              </a:tr>
              <a:tr h="37085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 sz="1800" u="none" cap="none" strike="noStrike"/>
                        <a:t>Hit@10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NDCG@10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Hit@10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NDCG@10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B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 sz="1800" u="none" cap="none" strike="noStrike"/>
                        <a:t>SASRec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0.4763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0.3496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0.2569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sng" cap="none" strike="noStrike"/>
                        <a:t>0.1428</a:t>
                      </a:r>
                      <a:endParaRPr sz="1800" u="sng" cap="none" strike="noStrike"/>
                    </a:p>
                  </a:txBody>
                  <a:tcPr marT="45725" marB="45725" marR="91450" marL="91450">
                    <a:lnT cap="flat" cmpd="sng" w="381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 sz="1800" u="none" cap="none" strike="noStrike"/>
                        <a:t>SASRecNOVA </a:t>
                      </a:r>
                      <a:r>
                        <a:rPr lang="en-US" sz="1400" u="none" cap="none" strike="noStrike"/>
                        <a:t>(sum)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sng" cap="none" strike="noStrike"/>
                        <a:t>0.5261</a:t>
                      </a:r>
                      <a:endParaRPr sz="1800" u="sng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0.363</a:t>
                      </a:r>
                      <a:endParaRPr b="1"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sng" cap="none" strike="noStrike"/>
                        <a:t>0.2578</a:t>
                      </a:r>
                      <a:endParaRPr sz="1800" u="sng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0.1424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 sz="1800" u="none" cap="none" strike="noStrike"/>
                        <a:t>SASRecNOVA </a:t>
                      </a:r>
                      <a:r>
                        <a:rPr lang="en-US" sz="1200" u="none" cap="none" strike="noStrike"/>
                        <a:t>(concat)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0.4982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0.348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0.2498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0.1417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 sz="1800" u="none" cap="none" strike="noStrike"/>
                        <a:t>SASRecNOVA </a:t>
                      </a:r>
                      <a:r>
                        <a:rPr lang="en-US" sz="1200" u="none" cap="none" strike="noStrike"/>
                        <a:t>(gating)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0.5264</a:t>
                      </a:r>
                      <a:endParaRPr b="1"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sng" cap="none" strike="noStrike"/>
                        <a:t>0.3598</a:t>
                      </a:r>
                      <a:endParaRPr sz="1800" u="sng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0.2585</a:t>
                      </a:r>
                      <a:endParaRPr b="1"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/>
                        <a:t>0.1498</a:t>
                      </a:r>
                      <a:endParaRPr b="1" sz="18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pic>
        <p:nvPicPr>
          <p:cNvPr id="121" name="Google Shape;12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05913" y="203580"/>
            <a:ext cx="5213303" cy="93867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pic>
      <p:sp>
        <p:nvSpPr>
          <p:cNvPr id="122" name="Google Shape;122;p6"/>
          <p:cNvSpPr/>
          <p:nvPr/>
        </p:nvSpPr>
        <p:spPr>
          <a:xfrm>
            <a:off x="9119538" y="246264"/>
            <a:ext cx="2877834" cy="141214"/>
          </a:xfrm>
          <a:prstGeom prst="rect">
            <a:avLst/>
          </a:prstGeom>
          <a:solidFill>
            <a:srgbClr val="FFFF00">
              <a:alpha val="6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p6"/>
          <p:cNvSpPr/>
          <p:nvPr/>
        </p:nvSpPr>
        <p:spPr>
          <a:xfrm>
            <a:off x="6865360" y="468112"/>
            <a:ext cx="5098259" cy="141214"/>
          </a:xfrm>
          <a:prstGeom prst="rect">
            <a:avLst/>
          </a:prstGeom>
          <a:solidFill>
            <a:srgbClr val="FFFF00">
              <a:alpha val="6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4" name="Google Shape;124;p6"/>
          <p:cNvSpPr/>
          <p:nvPr/>
        </p:nvSpPr>
        <p:spPr>
          <a:xfrm>
            <a:off x="6861416" y="689961"/>
            <a:ext cx="2378375" cy="141214"/>
          </a:xfrm>
          <a:prstGeom prst="rect">
            <a:avLst/>
          </a:prstGeom>
          <a:solidFill>
            <a:srgbClr val="FFFF00">
              <a:alpha val="6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"/>
          <p:cNvSpPr txBox="1"/>
          <p:nvPr/>
        </p:nvSpPr>
        <p:spPr>
          <a:xfrm>
            <a:off x="0" y="6488668"/>
            <a:ext cx="61040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https://youtu.be/aBm_zfzngJ0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p7" title="2022학년도 1학기 고급 자연어처리 DEM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99450" y="355350"/>
            <a:ext cx="8038500" cy="60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8"/>
          <p:cNvSpPr txBox="1"/>
          <p:nvPr/>
        </p:nvSpPr>
        <p:spPr>
          <a:xfrm>
            <a:off x="4236373" y="2306975"/>
            <a:ext cx="3726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 &amp; A</a:t>
            </a:r>
            <a:endParaRPr b="0" i="0" sz="9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2017-11-16T00:50:54Z</dcterms:created>
  <dc:creator>user6616</dc:creator>
</cp:coreProperties>
</file>